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AB6B-6FFC-4929-A8E5-946D833FA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A5CFAC-CB02-4E7C-ACE9-A276FA6EF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AE053-F323-47BC-BB64-1247FF0A9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8EFEC-4D66-4B83-9CFD-42C32D75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44E73-A120-4C2C-A79A-B05FAADB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136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727A-20D7-42C3-9A0A-C31363562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FB059-7D43-4682-B425-174A4F3DB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5DDA2-C9C3-42A3-B2B2-32E58413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84AE0-1A8A-4780-9BA4-61C49411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9BE0D-71C6-472C-9D2A-5A1CDE02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012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75E572-126C-45F5-924F-2D9FFF863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D8468-290B-4F6D-B083-EC6590BAC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D992A-D850-4E2E-96CF-AC284786D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9E450-1D50-4EE3-895F-4138AE2D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83C97-A06C-4FF0-8A8D-0C5AF702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044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176FF-D930-4FC1-9258-813B913A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A979-5954-4EAA-8D2F-F0D63B020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0E8C0-8891-428F-90D4-9F0F10008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8D0BB-C9E6-4A37-B432-432823C38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DC0F1-CBB2-442F-8DA5-2D980565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06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70510-7160-4D04-B639-BE42565FD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22E09-1BD6-42F3-B4E7-73F024939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4424C-8D61-47A2-AB18-02BD719A4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80C0-C775-4135-A3CD-C2665597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97FC1-EE50-4454-986A-55E871F4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809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7A48-BE4B-458F-B854-CF04ACD0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C8ED5-C211-415D-8021-B04A23B09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B57FC-6154-493C-965B-892B882C3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1D210-47EE-4DC9-B9C4-FF40E0AA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72E05-1C91-4227-8097-C2C26528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50D30-2241-4F06-880B-829CCB59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564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94C4B-D8E7-4E0F-B5E7-3E59D4958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4F238-8A3A-42BA-B3E0-FEE886373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AF50F-3998-49A6-8735-AB3272756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D7000-9C35-47F8-9DD6-F5CD80E82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9DAD3-F935-438F-99E9-41196EB0F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67D35-A5E5-4F82-9717-550BC55B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C17B9-2AC7-4E8B-9DE2-87E90F806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57EEF9-46FA-48E4-A4C8-C1676580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593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92755-67C2-4B84-8F6E-FA68FA7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FE46F-B443-439A-84D1-437F5547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81849-F1BF-4EA8-BDE6-BC99419D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6D1B2B-BEC6-4174-95D0-3F5960FF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950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692D38-E451-479E-A9C4-FEDD342A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A367F-4231-4389-9904-1C3659C45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B5EC8-323D-429C-85BA-F0F4C40C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762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903D8-AAB0-4EE6-A662-A93D027E8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D686-2F3D-470A-91A7-DDA550230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F9948-100D-4AA6-ABED-85D6602AE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04785-74DA-479A-B766-0AE7625D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6AC1C-731E-4C93-8896-1E8F61BF6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153C6-F4F7-4BA6-9DD7-3B563C34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049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6A1-2338-4119-9CB1-E80488D1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E71D6-0F9A-4995-89C5-F39A930D6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C281F-C40B-4195-A2BE-4174F3E0E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3FA88-E68A-4581-912A-C1E0C47B0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DA344-71F8-416D-9C3B-C2475F1D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1BD2B-A720-43BE-BEE7-85AB00C8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83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5F2EB-1111-4CAB-A000-07D89040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E2390-DC24-4B81-B2C3-21362B014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BE022-3A5D-4345-9AA4-3739AF61B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7BEC-0EB0-4160-8D4C-1DD3887751C0}" type="datetimeFigureOut">
              <a:rPr lang="en-IN" smtClean="0"/>
              <a:t>11-04-2020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8603C-E3DF-4F49-B1EB-F19733CCF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6E2D4-A4E1-4D01-A778-7600D35BB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71B90-1E1C-445D-998D-CCC0833EB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977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391834-BA19-43B1-BF4D-0975D5591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IN" sz="4000" b="1">
                <a:solidFill>
                  <a:schemeClr val="bg2"/>
                </a:solidFill>
              </a:rPr>
              <a:t>Severe Acute Respiratory Illness (SARI) Surveillance </a:t>
            </a:r>
            <a:endParaRPr lang="en-IN" sz="4000"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CFE09-3689-4462-9BC0-4B815ED0F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endParaRPr lang="en-IN" sz="1800"/>
          </a:p>
        </p:txBody>
      </p:sp>
    </p:spTree>
    <p:extLst>
      <p:ext uri="{BB962C8B-B14F-4D97-AF65-F5344CB8AC3E}">
        <p14:creationId xmlns:p14="http://schemas.microsoft.com/office/powerpoint/2010/main" val="3203375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ECE7-E36F-4627-A027-DF69A7C2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 Collection Flowchart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69AC417-69A0-4DB8-9A38-8B89AFAD1099}"/>
              </a:ext>
            </a:extLst>
          </p:cNvPr>
          <p:cNvSpPr/>
          <p:nvPr/>
        </p:nvSpPr>
        <p:spPr>
          <a:xfrm>
            <a:off x="989814" y="1716521"/>
            <a:ext cx="3949831" cy="9144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Nodal person from District Surveillance Unit (DSU) will collect the information on daily IP SARI case and SARI deaths</a:t>
            </a:r>
            <a:endParaRPr lang="en-IN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A45A08D-CE08-4D23-A595-AB421F37A971}"/>
              </a:ext>
            </a:extLst>
          </p:cNvPr>
          <p:cNvSpPr/>
          <p:nvPr/>
        </p:nvSpPr>
        <p:spPr>
          <a:xfrm>
            <a:off x="989813" y="3073137"/>
            <a:ext cx="3949831" cy="9144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The data manager of DSU will do</a:t>
            </a:r>
          </a:p>
          <a:p>
            <a:r>
              <a:rPr lang="en-US" dirty="0"/>
              <a:t>data entry for each hospital included</a:t>
            </a:r>
          </a:p>
          <a:p>
            <a:r>
              <a:rPr lang="en-IN" dirty="0"/>
              <a:t>in SARI surveillance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B605D9-3F76-491B-A57E-8D9E550D9981}"/>
              </a:ext>
            </a:extLst>
          </p:cNvPr>
          <p:cNvSpPr/>
          <p:nvPr/>
        </p:nvSpPr>
        <p:spPr>
          <a:xfrm>
            <a:off x="1366885" y="4362165"/>
            <a:ext cx="3016580" cy="9144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Data analyzed by the District</a:t>
            </a:r>
          </a:p>
          <a:p>
            <a:r>
              <a:rPr lang="en-IN" dirty="0"/>
              <a:t>Surveillance officer / District</a:t>
            </a:r>
          </a:p>
          <a:p>
            <a:r>
              <a:rPr lang="en-IN" dirty="0"/>
              <a:t>Epidemiologist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1422769-737E-461C-8786-46EEA44B7F82}"/>
              </a:ext>
            </a:extLst>
          </p:cNvPr>
          <p:cNvSpPr/>
          <p:nvPr/>
        </p:nvSpPr>
        <p:spPr>
          <a:xfrm>
            <a:off x="989813" y="5737635"/>
            <a:ext cx="3667029" cy="9144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/>
              <a:t>District Surveillance officer / District</a:t>
            </a:r>
          </a:p>
          <a:p>
            <a:r>
              <a:rPr lang="en-US" dirty="0"/>
              <a:t>Epidemiologist to share the report</a:t>
            </a:r>
          </a:p>
          <a:p>
            <a:r>
              <a:rPr lang="en-US" dirty="0"/>
              <a:t>to the State Surveillance unit</a:t>
            </a:r>
            <a:endParaRPr lang="en-IN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C97DEE0-48D9-44D0-BEF0-A0588ACF3FBC}"/>
              </a:ext>
            </a:extLst>
          </p:cNvPr>
          <p:cNvSpPr/>
          <p:nvPr/>
        </p:nvSpPr>
        <p:spPr>
          <a:xfrm>
            <a:off x="7167515" y="3985935"/>
            <a:ext cx="3657600" cy="1658274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SARI cases count increased than the hospitals </a:t>
            </a:r>
            <a:r>
              <a:rPr lang="en-IN" dirty="0"/>
              <a:t>threshold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COVID-19 positive SARI case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Death of suspect COVID-19 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SARI deaths cluster OR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A9B3037-96A3-4249-B0C7-E8BD3E5851E2}"/>
              </a:ext>
            </a:extLst>
          </p:cNvPr>
          <p:cNvSpPr/>
          <p:nvPr/>
        </p:nvSpPr>
        <p:spPr>
          <a:xfrm>
            <a:off x="7381189" y="2414865"/>
            <a:ext cx="3016580" cy="9144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Initiate epidemiological</a:t>
            </a:r>
          </a:p>
          <a:p>
            <a:pPr algn="ctr"/>
            <a:r>
              <a:rPr lang="en-IN" sz="2000" b="1" dirty="0"/>
              <a:t>investigation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37D9C3F-2047-4693-9E7C-13E33A56DCCF}"/>
              </a:ext>
            </a:extLst>
          </p:cNvPr>
          <p:cNvSpPr/>
          <p:nvPr/>
        </p:nvSpPr>
        <p:spPr>
          <a:xfrm>
            <a:off x="2479249" y="2630921"/>
            <a:ext cx="235671" cy="44221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3F78DEA-BC68-465D-9AD2-22B2AA4B4BB2}"/>
              </a:ext>
            </a:extLst>
          </p:cNvPr>
          <p:cNvSpPr/>
          <p:nvPr/>
        </p:nvSpPr>
        <p:spPr>
          <a:xfrm>
            <a:off x="2501270" y="5309704"/>
            <a:ext cx="194769" cy="44221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47E4370-747B-48C5-8F63-107B196CFBCB}"/>
              </a:ext>
            </a:extLst>
          </p:cNvPr>
          <p:cNvSpPr/>
          <p:nvPr/>
        </p:nvSpPr>
        <p:spPr>
          <a:xfrm rot="10800000">
            <a:off x="8798348" y="3329265"/>
            <a:ext cx="204250" cy="680267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9C91D6A-CB24-44B5-991A-521C90FA6F5A}"/>
              </a:ext>
            </a:extLst>
          </p:cNvPr>
          <p:cNvSpPr/>
          <p:nvPr/>
        </p:nvSpPr>
        <p:spPr>
          <a:xfrm>
            <a:off x="2455683" y="4020676"/>
            <a:ext cx="240356" cy="367502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3FD7F27-E62C-496E-8E85-0C60E5F44592}"/>
              </a:ext>
            </a:extLst>
          </p:cNvPr>
          <p:cNvSpPr/>
          <p:nvPr/>
        </p:nvSpPr>
        <p:spPr>
          <a:xfrm rot="16200000">
            <a:off x="5558517" y="3716690"/>
            <a:ext cx="241502" cy="2159511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190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2EA1F-B5C9-4750-AA3E-AB3FA173D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IN" sz="4800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0EEAB2-BD01-4820-AAD8-08F296249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endParaRPr lang="en-IN" sz="1800"/>
          </a:p>
        </p:txBody>
      </p:sp>
    </p:spTree>
    <p:extLst>
      <p:ext uri="{BB962C8B-B14F-4D97-AF65-F5344CB8AC3E}">
        <p14:creationId xmlns:p14="http://schemas.microsoft.com/office/powerpoint/2010/main" val="1468370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AFF9E-4A20-40EE-ADE6-647C8C5E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IN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324C6-FC6E-424B-96F5-5AF4B75C8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411"/>
            <a:ext cx="10515600" cy="4072380"/>
          </a:xfrm>
        </p:spPr>
        <p:txBody>
          <a:bodyPr>
            <a:normAutofit/>
          </a:bodyPr>
          <a:lstStyle/>
          <a:p>
            <a:r>
              <a:rPr lang="en-US" sz="2400" dirty="0"/>
              <a:t>Coronavirus disease 2019 (COVID-19) is a respiratory tract infection caused by a newly emergent coronavirus , that was first recognized in Wuhan, China, in December 2019. </a:t>
            </a:r>
          </a:p>
          <a:p>
            <a:r>
              <a:rPr lang="en-US" sz="2400" dirty="0"/>
              <a:t>Genetic sequencing of the virus suggests that it is a beta coronavirus closely linked to the SARS virus. </a:t>
            </a:r>
            <a:r>
              <a:rPr lang="en-US" sz="1600" dirty="0"/>
              <a:t>(1)</a:t>
            </a:r>
          </a:p>
          <a:p>
            <a:r>
              <a:rPr lang="en-US" sz="2400" dirty="0"/>
              <a:t>Most people with COVID-19 develop only mild or uncomplicated illness, approximately 14% develop severe disease that requires hospitalization and oxygen support, and 5% require admission to an intensive care unit. </a:t>
            </a:r>
            <a:r>
              <a:rPr lang="en-US" sz="1600" dirty="0"/>
              <a:t>(2)</a:t>
            </a:r>
          </a:p>
          <a:p>
            <a:r>
              <a:rPr lang="en-US" sz="2400" dirty="0"/>
              <a:t>Testing every severe and critical case in the hospital will leads to tracking of contacts and mild/asymptomatic case, there by identifying transmission zones. </a:t>
            </a:r>
          </a:p>
          <a:p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7CC379-A2E1-408B-B290-FD5B3BD76622}"/>
              </a:ext>
            </a:extLst>
          </p:cNvPr>
          <p:cNvSpPr txBox="1"/>
          <p:nvPr/>
        </p:nvSpPr>
        <p:spPr>
          <a:xfrm>
            <a:off x="914399" y="5901179"/>
            <a:ext cx="7334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1. China CDC Weekly. 2020;2(8):113-22 </a:t>
            </a:r>
          </a:p>
          <a:p>
            <a:r>
              <a:rPr lang="en-IN" sz="1400" dirty="0"/>
              <a:t>2. Yang X et al,</a:t>
            </a:r>
            <a:r>
              <a:rPr lang="en-US" sz="1400" dirty="0"/>
              <a:t> </a:t>
            </a:r>
            <a:r>
              <a:rPr lang="en-IN" sz="1400" dirty="0"/>
              <a:t>Lancet Respir Med. 2020. </a:t>
            </a:r>
            <a:r>
              <a:rPr lang="en-IN" sz="1400" dirty="0" err="1"/>
              <a:t>Epub</a:t>
            </a:r>
            <a:r>
              <a:rPr lang="en-IN" sz="1400" dirty="0"/>
              <a:t> 2020/02/28. </a:t>
            </a:r>
            <a:r>
              <a:rPr lang="en-IN" sz="1400" dirty="0" err="1"/>
              <a:t>doi</a:t>
            </a:r>
            <a:r>
              <a:rPr lang="en-IN" sz="1400" dirty="0"/>
              <a:t>: 10.1016/S2213-2600(20)30079-5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468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6675C-B962-45EA-B989-91583922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N" b="1">
                <a:solidFill>
                  <a:schemeClr val="accent1"/>
                </a:solidFill>
              </a:rPr>
              <a:t>Objectives</a:t>
            </a:r>
            <a:endParaRPr lang="en-IN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F2C46-A625-4B96-9618-913F8572C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To monitor trends of hospitalized severe acute respiratory illness cases to identify COVID-19 </a:t>
            </a:r>
            <a:r>
              <a:rPr lang="en-IN" sz="2400" dirty="0"/>
              <a:t>cases and clusters.</a:t>
            </a:r>
          </a:p>
          <a:p>
            <a:endParaRPr lang="en-IN" sz="2400" dirty="0"/>
          </a:p>
          <a:p>
            <a:r>
              <a:rPr lang="en-US" sz="2400" dirty="0"/>
              <a:t>To identify unlinked SARI who have no history of contact with confirmed case or international </a:t>
            </a:r>
            <a:r>
              <a:rPr lang="en-IN" sz="2400" dirty="0"/>
              <a:t>travel.</a:t>
            </a:r>
          </a:p>
          <a:p>
            <a:endParaRPr lang="en-US" sz="2400" dirty="0"/>
          </a:p>
          <a:p>
            <a:r>
              <a:rPr lang="en-US" sz="2400" dirty="0"/>
              <a:t>To identify areas where aggressive control measures including community-based interventions can be implemented to reduce transmission.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38212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D31D0-E38E-4E5A-A74E-66B1D8FE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N" b="1">
                <a:solidFill>
                  <a:schemeClr val="accent1"/>
                </a:solidFill>
              </a:rPr>
              <a:t>SARI case definition</a:t>
            </a:r>
            <a:endParaRPr lang="en-IN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5042A-3289-43BF-99CF-323006E08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N" dirty="0"/>
              <a:t>A case with</a:t>
            </a:r>
          </a:p>
          <a:p>
            <a:pPr marL="0" indent="0">
              <a:buNone/>
            </a:pPr>
            <a:endParaRPr lang="en-IN" dirty="0"/>
          </a:p>
          <a:p>
            <a:pPr lvl="1"/>
            <a:r>
              <a:rPr lang="en-IN" sz="2800" dirty="0"/>
              <a:t>Age &gt; 15 years AND</a:t>
            </a:r>
          </a:p>
          <a:p>
            <a:pPr lvl="1"/>
            <a:r>
              <a:rPr lang="en-IN" sz="2800" dirty="0"/>
              <a:t>History of fever AND</a:t>
            </a:r>
          </a:p>
          <a:p>
            <a:pPr lvl="1"/>
            <a:r>
              <a:rPr lang="en-US" sz="2800" dirty="0"/>
              <a:t>At least one respiratory symptom (cough, shortness of breath) AND</a:t>
            </a:r>
          </a:p>
          <a:p>
            <a:pPr lvl="1"/>
            <a:r>
              <a:rPr lang="en-IN" sz="2800" dirty="0"/>
              <a:t>Requires hospitalization</a:t>
            </a:r>
          </a:p>
        </p:txBody>
      </p:sp>
    </p:spTree>
    <p:extLst>
      <p:ext uri="{BB962C8B-B14F-4D97-AF65-F5344CB8AC3E}">
        <p14:creationId xmlns:p14="http://schemas.microsoft.com/office/powerpoint/2010/main" val="159704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97208-3FF3-48B1-838A-860B1AB1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N" b="1">
                <a:solidFill>
                  <a:schemeClr val="accent1"/>
                </a:solidFill>
              </a:rPr>
              <a:t>Current testing strategy</a:t>
            </a:r>
            <a:endParaRPr lang="en-IN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AE467-362F-4EA8-BFBB-A4EDE6812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All symptomatic individuals who have undertaken international travel in the last 14 days:</a:t>
            </a:r>
          </a:p>
          <a:p>
            <a:r>
              <a:rPr lang="en-US" sz="2400"/>
              <a:t>All symptomatic contacts of laboratory confirmed cases.</a:t>
            </a:r>
          </a:p>
          <a:p>
            <a:r>
              <a:rPr lang="en-US" sz="2400"/>
              <a:t>All symptomatic health care workers.</a:t>
            </a:r>
          </a:p>
          <a:p>
            <a:r>
              <a:rPr lang="en-US" sz="2400" b="1"/>
              <a:t>All hospitalized patients with Severe Acute Respiratory Illness (fever AND cough and/or </a:t>
            </a:r>
            <a:r>
              <a:rPr lang="en-IN" sz="2400" b="1"/>
              <a:t>shortness of breath).</a:t>
            </a:r>
          </a:p>
          <a:p>
            <a:r>
              <a:rPr lang="en-US" sz="2400"/>
              <a:t>Asymptomatic direct and high-risk contacts of a confirmed</a:t>
            </a: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171786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454D3-20AB-4B26-B6B2-CA8E4E0F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N">
                <a:solidFill>
                  <a:schemeClr val="accent1"/>
                </a:solidFill>
              </a:rPr>
              <a:t>Data Collection in Health Facility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3BAA7-F0D5-4D18-9DCF-0ED3DAD65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Data collection to be done in Lab Request Form and </a:t>
            </a:r>
            <a:r>
              <a:rPr lang="en-US" sz="2400" b="1"/>
              <a:t>category 4 </a:t>
            </a:r>
            <a:r>
              <a:rPr lang="en-US" sz="2400"/>
              <a:t>should be mentioned in testing proforma. </a:t>
            </a:r>
          </a:p>
          <a:p>
            <a:endParaRPr lang="en-US" sz="2400"/>
          </a:p>
          <a:p>
            <a:r>
              <a:rPr lang="en-US" sz="2400"/>
              <a:t>Copy to be retained in the health facility with the patient record.</a:t>
            </a:r>
          </a:p>
          <a:p>
            <a:endParaRPr lang="en-US" sz="2400"/>
          </a:p>
          <a:p>
            <a:r>
              <a:rPr lang="en-US" sz="2400"/>
              <a:t>One copy can be sent to VRDL along with the COVID-19 testing request.</a:t>
            </a: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237759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EA41-466A-4158-9D15-5388FE6A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 Collection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E40A-EBAA-4875-8F20-C5753E64C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line list can be maintained at the facility and district level. Below data in an excel sheet with </a:t>
            </a:r>
            <a:r>
              <a:rPr lang="en-IN" dirty="0"/>
              <a:t>minimal variables to be maintained.</a:t>
            </a:r>
          </a:p>
          <a:p>
            <a:endParaRPr lang="en-IN" dirty="0"/>
          </a:p>
          <a:p>
            <a:endParaRPr lang="en-IN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4B8A5FB-BD34-4205-81E9-E89AD57F30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380524"/>
              </p:ext>
            </p:extLst>
          </p:nvPr>
        </p:nvGraphicFramePr>
        <p:xfrm>
          <a:off x="160255" y="3000033"/>
          <a:ext cx="11832881" cy="2024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Worksheet" r:id="rId3" imgW="8663741" imgH="1013568" progId="Excel.Sheet.12">
                  <p:embed/>
                </p:oleObj>
              </mc:Choice>
              <mc:Fallback>
                <p:oleObj name="Worksheet" r:id="rId3" imgW="8663741" imgH="10135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255" y="3000033"/>
                        <a:ext cx="11832881" cy="20244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76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865B6-E498-4875-B2D8-7D015715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N">
                <a:solidFill>
                  <a:schemeClr val="accent1"/>
                </a:solidFill>
              </a:rPr>
              <a:t>SARI surveillance Outcome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44160-A2B2-4876-8F86-6FD21ABEF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8" y="963877"/>
            <a:ext cx="6892081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Along with line list, data to be summarized on daily basis for each hospital at the district level as below,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Number of daily new SARI admissions</a:t>
            </a:r>
          </a:p>
          <a:p>
            <a:pPr lvl="1"/>
            <a:r>
              <a:rPr lang="en-US" dirty="0"/>
              <a:t>Number of SARI deaths among all the hospitalized SARI cases</a:t>
            </a:r>
          </a:p>
          <a:p>
            <a:pPr lvl="1"/>
            <a:r>
              <a:rPr lang="en-US" dirty="0"/>
              <a:t>Total number of SARI cases tested for COVID - 19</a:t>
            </a:r>
          </a:p>
          <a:p>
            <a:pPr lvl="1"/>
            <a:r>
              <a:rPr lang="en-US" dirty="0"/>
              <a:t>Total number of COVID-19 positive among SARI cases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3203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40556E-070D-4F7C-944A-34B26E17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N" sz="4100" dirty="0">
                <a:solidFill>
                  <a:schemeClr val="accent1"/>
                </a:solidFill>
              </a:rPr>
              <a:t>When to initiate epidemiological investigation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0F375-499F-4878-BE49-35002D7B7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821" y="963877"/>
            <a:ext cx="6699504" cy="493024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Count of the hospital’s SARI case cross </a:t>
            </a:r>
            <a:r>
              <a:rPr lang="en-IN" sz="2400" dirty="0"/>
              <a:t>the threshold </a:t>
            </a:r>
          </a:p>
          <a:p>
            <a:pPr marL="0" indent="0" algn="ctr">
              <a:buNone/>
            </a:pPr>
            <a:r>
              <a:rPr lang="en-IN" sz="2400" dirty="0"/>
              <a:t>OR </a:t>
            </a:r>
          </a:p>
          <a:p>
            <a:pPr marL="0" indent="0" algn="ctr">
              <a:buNone/>
            </a:pPr>
            <a:r>
              <a:rPr lang="en-IN" sz="2400" dirty="0"/>
              <a:t>COVID-19 positive SARI case </a:t>
            </a:r>
          </a:p>
          <a:p>
            <a:pPr marL="0" indent="0" algn="ctr">
              <a:buNone/>
            </a:pPr>
            <a:r>
              <a:rPr lang="en-IN" sz="2400" dirty="0"/>
              <a:t>OR</a:t>
            </a:r>
          </a:p>
          <a:p>
            <a:pPr marL="0" indent="0" algn="ctr">
              <a:buNone/>
            </a:pPr>
            <a:r>
              <a:rPr lang="en-IN" sz="2400" dirty="0"/>
              <a:t>Death of suspect COVID-19 case</a:t>
            </a:r>
          </a:p>
          <a:p>
            <a:pPr marL="0" indent="0" algn="ctr">
              <a:buNone/>
            </a:pPr>
            <a:r>
              <a:rPr lang="en-IN" sz="2400" dirty="0"/>
              <a:t>OR</a:t>
            </a:r>
          </a:p>
          <a:p>
            <a:pPr marL="0" indent="0" algn="ctr">
              <a:buNone/>
            </a:pPr>
            <a:r>
              <a:rPr lang="en-IN" sz="2400" dirty="0"/>
              <a:t>SARI deaths cluster</a:t>
            </a:r>
          </a:p>
        </p:txBody>
      </p:sp>
    </p:spTree>
    <p:extLst>
      <p:ext uri="{BB962C8B-B14F-4D97-AF65-F5344CB8AC3E}">
        <p14:creationId xmlns:p14="http://schemas.microsoft.com/office/powerpoint/2010/main" val="140928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</TotalTime>
  <Words>561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Microsoft Excel Worksheet</vt:lpstr>
      <vt:lpstr>Severe Acute Respiratory Illness (SARI) Surveillance </vt:lpstr>
      <vt:lpstr>Introduction</vt:lpstr>
      <vt:lpstr>Objectives</vt:lpstr>
      <vt:lpstr>SARI case definition</vt:lpstr>
      <vt:lpstr>Current testing strategy</vt:lpstr>
      <vt:lpstr>Data Collection in Health Facility </vt:lpstr>
      <vt:lpstr>Data Collection (Contd.)</vt:lpstr>
      <vt:lpstr>SARI surveillance Outcome </vt:lpstr>
      <vt:lpstr>When to initiate epidemiological investigation</vt:lpstr>
      <vt:lpstr>Data Collection Flowchart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Severe Acute Respiratory Illness (SARI) Surveillance </dc:title>
  <dc:creator>IHMI HYDERABAD</dc:creator>
  <cp:lastModifiedBy>IHMI HYDERABAD</cp:lastModifiedBy>
  <cp:revision>7</cp:revision>
  <dcterms:created xsi:type="dcterms:W3CDTF">2020-04-10T09:56:06Z</dcterms:created>
  <dcterms:modified xsi:type="dcterms:W3CDTF">2020-04-11T03:29:18Z</dcterms:modified>
</cp:coreProperties>
</file>